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E98BF-E7EA-4BAF-5879-6CE400FB9A1A}" v="1" dt="2026-05-18T14:09:06.760"/>
    <p1510:client id="{7D638CED-C272-6712-6875-BCC7C608740F}" v="1" dt="2026-05-18T13:56:04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32D56-B07E-423B-AD9A-57D092B2B2B1}" type="datetimeFigureOut">
              <a:rPr lang="el-GR" smtClean="0"/>
              <a:t>19/5/2026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49E97-DA2C-4806-B7CF-9120DA1304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203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49E97-DA2C-4806-B7CF-9120DA1304D2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28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926C6-BA90-4A2E-4FD3-9F8FB70B7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779CDD42-405A-0CF6-046C-C57D629480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ACFA5A0F-7DBF-9A57-7B89-50EFF3D0B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C836483-559F-8858-1F28-B550651AB4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49E97-DA2C-4806-B7CF-9120DA1304D2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461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060416A-7982-66AD-4D23-D9BB14C32A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" y="-12772"/>
            <a:ext cx="12185522" cy="685800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FAB8B24-534B-8EDF-3B40-C9C235BB67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590" y="-125822"/>
            <a:ext cx="3328482" cy="22189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326922-F8E0-3A65-6F83-D6711F924B5D}"/>
              </a:ext>
            </a:extLst>
          </p:cNvPr>
          <p:cNvSpPr txBox="1"/>
          <p:nvPr userDrawn="1"/>
        </p:nvSpPr>
        <p:spPr>
          <a:xfrm>
            <a:off x="2904764" y="434109"/>
            <a:ext cx="583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Βελτίωση Ασφάλειας και Εργονομίας σε Σιλό Τσιμέντου με Τεχνολογία ΙοΤ και ΑΙ</a:t>
            </a:r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A0768B0B-E2B0-B1D3-9EAA-DBCAC3976C55}"/>
              </a:ext>
            </a:extLst>
          </p:cNvPr>
          <p:cNvCxnSpPr>
            <a:cxnSpLocks/>
          </p:cNvCxnSpPr>
          <p:nvPr userDrawn="1"/>
        </p:nvCxnSpPr>
        <p:spPr>
          <a:xfrm>
            <a:off x="2355273" y="434109"/>
            <a:ext cx="0" cy="10252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Τίτλος 1">
            <a:extLst>
              <a:ext uri="{FF2B5EF4-FFF2-40B4-BE49-F238E27FC236}">
                <a16:creationId xmlns:a16="http://schemas.microsoft.com/office/drawing/2014/main" id="{E80432E4-0FBC-6C67-CD9A-44ADE30B4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1036" y="1564014"/>
            <a:ext cx="9144000" cy="2387600"/>
          </a:xfrm>
        </p:spPr>
        <p:txBody>
          <a:bodyPr anchor="b"/>
          <a:lstStyle>
            <a:lvl1pPr algn="ctr">
              <a:defRPr sz="32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8471C9-7B35-F24F-82BA-6DC270422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6436" y="4146984"/>
            <a:ext cx="9144000" cy="1655762"/>
          </a:xfrm>
        </p:spPr>
        <p:txBody>
          <a:bodyPr/>
          <a:lstStyle>
            <a:lvl1pPr marL="0" indent="0" algn="ctr">
              <a:buNone/>
              <a:defRPr lang="el-GR" sz="24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31F750C-0095-3D9A-DB55-029C9F12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C40-6DF9-4D81-AA15-E51F080F268B}" type="datetimeFigureOut">
              <a:rPr lang="el-GR" smtClean="0"/>
              <a:t>19/5/2026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5BE780-4917-B4EB-F3C8-00E3A49E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D655F5AB-D05E-4296-C17E-03405BCADC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61" y="6225309"/>
            <a:ext cx="5992276" cy="53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8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and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73573A3A-979D-E353-8955-06085C2A2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C3B7D87-5BC4-36D3-8747-684B0B7E6C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56" y="-230742"/>
            <a:ext cx="2879763" cy="191984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C941810-5C98-5718-1B91-F2D456AAF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55" y="6358505"/>
            <a:ext cx="4491181" cy="3985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7A2A970-EA4D-CBE1-3529-B8BA58815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l-GR" sz="32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1416B8-52A7-096A-A95F-D7CA25CD1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buFont typeface="Courier New" panose="02070309020205020404" pitchFamily="49" charset="0"/>
              <a:buChar char="o"/>
              <a:defRPr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>
              <a:buFont typeface="Wingdings" panose="05000000000000000000" pitchFamily="2" charset="2"/>
              <a:buChar char="§"/>
              <a:defRPr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>
              <a:buFont typeface="Wingdings" panose="05000000000000000000" pitchFamily="2" charset="2"/>
              <a:buChar char="q"/>
              <a:defRPr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>
              <a:buFont typeface="Wingdings" panose="05000000000000000000" pitchFamily="2" charset="2"/>
              <a:buChar char="v"/>
              <a:defRPr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DEC2C5-27EC-01A3-ABC5-69C7DE8F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C40-6DF9-4D81-AA15-E51F080F268B}" type="datetimeFigureOut">
              <a:rPr lang="el-GR" smtClean="0"/>
              <a:t>19/5/2026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F08969-B949-C998-7469-DBB82B1B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595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20163FB0-EBF5-5EDB-DE24-580C6DFE4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" y="0"/>
            <a:ext cx="12185522" cy="6858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08CDBE9-F4FE-4D3F-8064-136DF1CDC4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55" y="6358505"/>
            <a:ext cx="4491181" cy="3985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B973526-1B04-6648-994F-3778DF32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l-GR" sz="32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F5D14A-B591-30AF-D208-D7EDEDBE0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lang="el-GR" sz="28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buFont typeface="Courier New" panose="02070309020205020404" pitchFamily="49" charset="0"/>
              <a:buChar char="o"/>
              <a:defRPr lang="el-GR" sz="24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>
              <a:buFont typeface="Wingdings" panose="05000000000000000000" pitchFamily="2" charset="2"/>
              <a:buChar char="§"/>
              <a:defRPr lang="el-GR" sz="2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>
              <a:buFont typeface="Wingdings" panose="05000000000000000000" pitchFamily="2" charset="2"/>
              <a:buChar char="q"/>
              <a:defRPr lang="el-GR" sz="18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>
              <a:buFont typeface="Wingdings" panose="05000000000000000000" pitchFamily="2" charset="2"/>
              <a:buChar char="v"/>
              <a:defRPr lang="el-GR" sz="18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DA83B7B-FE07-59CD-8B94-C062CFA81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lang="el-GR" sz="28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>
              <a:defRPr lang="el-GR" sz="24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>
              <a:defRPr lang="el-GR" sz="2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>
              <a:defRPr lang="el-GR" sz="18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>
              <a:defRPr lang="el-GR" sz="18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/>
              <a:t>Στυλ κειμένου υποδείγματος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/>
              <a:t>Δεύτερο επίπεδο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/>
              <a:t>Τρίτο επίπεδο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/>
              <a:t>Τέταρτο επίπεδο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877BF26-B9DC-10F6-5343-BB4A1675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C40-6DF9-4D81-AA15-E51F080F268B}" type="datetimeFigureOut">
              <a:rPr lang="el-GR" smtClean="0"/>
              <a:t>19/5/2026</a:t>
            </a:fld>
            <a:endParaRPr lang="el-GR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3500826-DDAF-8750-88AE-0FCE09B5BB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56" y="-230742"/>
            <a:ext cx="2879763" cy="1919842"/>
          </a:xfrm>
          <a:prstGeom prst="rect">
            <a:avLst/>
          </a:prstGeom>
        </p:spPr>
      </p:pic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280259D-5464-D6AE-A5F4-B88F0B93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676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9C6D4676-EBDB-C78E-446F-BE5BDB208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2467047-0A32-370A-0DE2-0746A60DE4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56" y="-230742"/>
            <a:ext cx="2879763" cy="191984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BC108E8-337E-032A-5233-6A296EC6D7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55" y="6358505"/>
            <a:ext cx="4491181" cy="3985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B4D5A15-BC84-08B8-AAD0-56C19E93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l-GR" sz="32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00DF49A-7305-B73B-B36F-36CAB972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C40-6DF9-4D81-AA15-E51F080F268B}" type="datetimeFigureOut">
              <a:rPr lang="el-GR" smtClean="0"/>
              <a:t>19/5/2026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C731C04-7F14-7B60-6195-66D94E12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71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0B37C458-4E07-0FEA-3046-286F4411D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6" y="0"/>
            <a:ext cx="12185522" cy="68580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649066C5-AC9E-561D-4F4D-DB3E5BCBA8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56" y="-230742"/>
            <a:ext cx="2879763" cy="191984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9631007-CC13-8602-B96A-00B504CFC0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655" y="6358505"/>
            <a:ext cx="4491181" cy="39851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88E3FCF2-EAB2-20E5-2184-FA3273C5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lang="el-GR" sz="32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520F21B-32F1-2B16-68E7-242791237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DA1F5FE-02F3-EB1B-EA1A-E1EC94653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00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0423985-D36A-9C08-158D-7AA47561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4FAD5-4BA4-4146-B655-DB835245185C}" type="datetimeFigureOut">
              <a:rPr lang="el-GR" smtClean="0"/>
              <a:t>19/5/2026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F345DB4-D9DB-4939-3B2D-B3FA43B7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97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BD7F8DAA-19BE-850C-60F9-AE759E9ED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07629ED-C26B-94CB-0285-D2EAA10AC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61" y="6225309"/>
            <a:ext cx="5992276" cy="531710"/>
          </a:xfrm>
          <a:prstGeom prst="rect">
            <a:avLst/>
          </a:prstGeo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8B93B5-D594-33C7-5437-2FDA7A8B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C40-6DF9-4D81-AA15-E51F080F268B}" type="datetimeFigureOut">
              <a:rPr lang="el-GR" smtClean="0"/>
              <a:t>19/5/2026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EC0596-83F0-CDAE-0039-0D014B90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75524065-373B-9BC0-21B1-A348A89AD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40" y="1264589"/>
            <a:ext cx="4196906" cy="3413825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2F911F-8092-FCBB-C775-5DAD86974C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56" y="-230742"/>
            <a:ext cx="2879763" cy="19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BD7F8DAA-19BE-850C-60F9-AE759E9ED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07629ED-C26B-94CB-0285-D2EAA10ACE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61" y="6225309"/>
            <a:ext cx="5992276" cy="531710"/>
          </a:xfrm>
          <a:prstGeom prst="rect">
            <a:avLst/>
          </a:prstGeo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8B93B5-D594-33C7-5437-2FDA7A8BD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FC40-6DF9-4D81-AA15-E51F080F268B}" type="datetimeFigureOut">
              <a:rPr lang="el-GR" smtClean="0"/>
              <a:t>19/5/2026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EC0596-83F0-CDAE-0039-0D014B90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343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F64AD58-736D-F02B-2D31-C7AD3269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BD17F0F-38AF-4989-4DE7-EA21DD9EA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C14AD9-F086-6633-E1C2-91AA78BBE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C0FC40-6DF9-4D81-AA15-E51F080F268B}" type="datetimeFigureOut">
              <a:rPr lang="el-GR" smtClean="0"/>
              <a:t>19/5/2026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A74D30-5F49-5BC1-EF42-42078DD8E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5BB8DF-4741-753A-0E3C-D7871C3C9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A2A890-5BF8-4388-9C5B-79699EB385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91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8" r:id="rId5"/>
    <p:sldLayoutId id="214748365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5CD003-EAA9-3EB0-19FA-82745E1DF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5632"/>
            <a:ext cx="9144000" cy="1306736"/>
          </a:xfrm>
        </p:spPr>
        <p:txBody>
          <a:bodyPr/>
          <a:lstStyle/>
          <a:p>
            <a:r>
              <a:rPr lang="en-US" sz="4800" dirty="0">
                <a:solidFill>
                  <a:srgbClr val="0F9ED5"/>
                </a:solidFill>
              </a:rPr>
              <a:t>SMARTSILO</a:t>
            </a:r>
            <a:endParaRPr lang="el-GR" dirty="0">
              <a:solidFill>
                <a:srgbClr val="0F9E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5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DF2D0C-C631-8B9E-9D60-176362E4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1" y="286527"/>
            <a:ext cx="5381379" cy="546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Προκλήσεις</a:t>
            </a:r>
            <a:endParaRPr lang="el-GR" kern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0FA5F-FC47-4F2B-5F2D-799499C36544}"/>
              </a:ext>
            </a:extLst>
          </p:cNvPr>
          <p:cNvSpPr txBox="1"/>
          <p:nvPr/>
        </p:nvSpPr>
        <p:spPr>
          <a:xfrm>
            <a:off x="1983523" y="1332256"/>
            <a:ext cx="9343778" cy="13486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l-GR" sz="2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l-GR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Το </a:t>
            </a:r>
            <a:r>
              <a:rPr lang="el-GR" sz="2000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SMARTSILO</a:t>
            </a:r>
            <a:r>
              <a:rPr lang="el-GR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αναπτύσσει μια καινοτόμα τεχνολογική λύση αξιοποιώντας τεχνολογίες ΙοΤ και ΑΙ για την διασφάλιση της ασφάλειας, της εργονομίας και της αποδοτικότητας της διεργασίας εκφόρτωσης τσιμέντου από σιλοφόρα οχήματα.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34B22-47E7-873A-88A7-A4C9B8DFF7EC}"/>
              </a:ext>
            </a:extLst>
          </p:cNvPr>
          <p:cNvSpPr txBox="1"/>
          <p:nvPr/>
        </p:nvSpPr>
        <p:spPr>
          <a:xfrm>
            <a:off x="1983523" y="4992131"/>
            <a:ext cx="9343778" cy="981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l-GR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Η προσέγγιση </a:t>
            </a:r>
            <a:r>
              <a:rPr lang="el-GR" sz="2000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SMARTSILO</a:t>
            </a:r>
            <a:r>
              <a:rPr lang="el-GR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l-GR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μετατρέπει την απλή επιτήρηση της διαδικασίας σε ένα προληπτικό μοντέλο ασφάλειας, όπου τα δεδομένα αξιοποιούνται για την έγκαιρη αναγνώριση συνθηκών κινδύνου και την υποστήριξη του εργαζομένου.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3A6940-716E-4A20-1851-218E4EFD6B59}"/>
              </a:ext>
            </a:extLst>
          </p:cNvPr>
          <p:cNvSpPr txBox="1"/>
          <p:nvPr/>
        </p:nvSpPr>
        <p:spPr>
          <a:xfrm>
            <a:off x="1983523" y="3064061"/>
            <a:ext cx="9343778" cy="1544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l-GR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Παρά την ύπαρξη κανονισμών και μηχανισμών προστασίας, η σημερινή προσέγγιση ελέγχου της διεργασίας παραμένει σε μεγάλο βαθμό αντιδραστική καθώς οι κίνδυνοι συχνά αναγνωρίζονται όταν έχουν ήδη εμφανιστεί. Ταυτόχρονα η διαδικασία ελέγχου δεν είναι πάντα αποδοτική καθώς εξαρτάται σημαντικά από τον ανθρώπινο παράγοντα.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500ABA9-635E-0D56-4EA4-BC2021C4800D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1348641" y="2006577"/>
            <a:ext cx="634882" cy="182993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5CE0499-4CD9-FE56-2E7D-222DDFAF7CD4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348641" y="3836514"/>
            <a:ext cx="634882" cy="164653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E9AE4A-A6C8-836E-97D9-46D8376525B3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348641" y="3836514"/>
            <a:ext cx="6348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A166E3FB-B401-674A-30AD-62EDB9897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" y="3258967"/>
            <a:ext cx="1350000" cy="1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B8C82C-7EC1-4608-DB37-2FFCB70BA820}"/>
              </a:ext>
            </a:extLst>
          </p:cNvPr>
          <p:cNvSpPr txBox="1"/>
          <p:nvPr/>
        </p:nvSpPr>
        <p:spPr>
          <a:xfrm>
            <a:off x="838200" y="1620350"/>
            <a:ext cx="10795819" cy="4516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l-GR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Το </a:t>
            </a:r>
            <a:r>
              <a:rPr lang="el-GR" sz="2000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SMARTSILO</a:t>
            </a:r>
            <a:r>
              <a:rPr lang="el-GR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μέσω της προτεινόμενης λύσης στοχεύει στην</a:t>
            </a:r>
            <a:r>
              <a:rPr lang="en-US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</a:t>
            </a:r>
            <a:endParaRPr lang="el-GR" sz="2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86341-8A45-747F-5956-94B63C067ADE}"/>
              </a:ext>
            </a:extLst>
          </p:cNvPr>
          <p:cNvSpPr txBox="1"/>
          <p:nvPr/>
        </p:nvSpPr>
        <p:spPr>
          <a:xfrm>
            <a:off x="1924595" y="2323580"/>
            <a:ext cx="199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Δημιουργία ενσωματωμένης πλατφόρμας </a:t>
            </a:r>
            <a:r>
              <a:rPr lang="el-GR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διαχείρισης δεδομένων για την καλύτερη κατανόηση της διεργασίας.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AC4817-F9C8-DECE-E163-5ADF29EBFAAD}"/>
              </a:ext>
            </a:extLst>
          </p:cNvPr>
          <p:cNvSpPr txBox="1"/>
          <p:nvPr/>
        </p:nvSpPr>
        <p:spPr>
          <a:xfrm>
            <a:off x="4109016" y="2323580"/>
            <a:ext cx="199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Σχεδίαση και </a:t>
            </a:r>
            <a:r>
              <a:rPr lang="el-GR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κατασκευή αισθητήρων </a:t>
            </a:r>
            <a:r>
              <a:rPr lang="el-GR" dirty="0" err="1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IoT</a:t>
            </a:r>
            <a:r>
              <a:rPr lang="el-GR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l-GR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για την </a:t>
            </a:r>
            <a:r>
              <a:rPr lang="el-GR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συνεχή παρακολούθηση </a:t>
            </a:r>
            <a:r>
              <a:rPr lang="el-GR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κρίσιμων παραμέτρων της διεργασίας.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4D07C-2B5C-3AD0-B51D-E54215F5F655}"/>
              </a:ext>
            </a:extLst>
          </p:cNvPr>
          <p:cNvSpPr txBox="1"/>
          <p:nvPr/>
        </p:nvSpPr>
        <p:spPr>
          <a:xfrm>
            <a:off x="6383631" y="2323580"/>
            <a:ext cx="199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Ανάπτυξη </a:t>
            </a:r>
            <a:r>
              <a:rPr lang="el-GR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ευφυιών υπηρεσιών ελέγχου</a:t>
            </a:r>
            <a:r>
              <a:rPr lang="el-GR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και διασφάλισης της ασφάλειας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l-GR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για την </a:t>
            </a:r>
            <a:r>
              <a:rPr lang="el-GR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υποστήριξη του χειριστή </a:t>
            </a:r>
            <a:r>
              <a:rPr lang="el-GR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και την έγκαιρη </a:t>
            </a:r>
            <a:r>
              <a:rPr lang="el-GR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πρόβλεψη κινδύνων.</a:t>
            </a:r>
            <a:endParaRPr lang="el-GR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A21FF769-73C5-E981-1A87-D6F473A354D9}"/>
              </a:ext>
            </a:extLst>
          </p:cNvPr>
          <p:cNvCxnSpPr>
            <a:cxnSpLocks/>
          </p:cNvCxnSpPr>
          <p:nvPr/>
        </p:nvCxnSpPr>
        <p:spPr>
          <a:xfrm>
            <a:off x="8521933" y="2413337"/>
            <a:ext cx="0" cy="2571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60FB20B-4549-BFF2-6523-9AB32B4B8D3F}"/>
              </a:ext>
            </a:extLst>
          </p:cNvPr>
          <p:cNvSpPr txBox="1"/>
          <p:nvPr/>
        </p:nvSpPr>
        <p:spPr>
          <a:xfrm>
            <a:off x="8708160" y="2413337"/>
            <a:ext cx="199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Διεξαγωγή δοκιμών σε πραγματικές συνθήκες για </a:t>
            </a:r>
            <a:r>
              <a:rPr lang="el-GR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επαλήθευση και βελτιστοποίηση της λύσης.</a:t>
            </a:r>
          </a:p>
        </p:txBody>
      </p:sp>
      <p:cxnSp>
        <p:nvCxnSpPr>
          <p:cNvPr id="27" name="Ευθεία γραμμή σύνδεσης 26">
            <a:extLst>
              <a:ext uri="{FF2B5EF4-FFF2-40B4-BE49-F238E27FC236}">
                <a16:creationId xmlns:a16="http://schemas.microsoft.com/office/drawing/2014/main" id="{E68DA541-EA09-22ED-EC5D-A03367126236}"/>
              </a:ext>
            </a:extLst>
          </p:cNvPr>
          <p:cNvCxnSpPr>
            <a:cxnSpLocks/>
          </p:cNvCxnSpPr>
          <p:nvPr/>
        </p:nvCxnSpPr>
        <p:spPr>
          <a:xfrm>
            <a:off x="6202439" y="2413337"/>
            <a:ext cx="0" cy="2571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Ευθεία γραμμή σύνδεσης 27">
            <a:extLst>
              <a:ext uri="{FF2B5EF4-FFF2-40B4-BE49-F238E27FC236}">
                <a16:creationId xmlns:a16="http://schemas.microsoft.com/office/drawing/2014/main" id="{3C58B8AF-CCC4-80E1-65F5-DE3117F329DB}"/>
              </a:ext>
            </a:extLst>
          </p:cNvPr>
          <p:cNvCxnSpPr>
            <a:cxnSpLocks/>
          </p:cNvCxnSpPr>
          <p:nvPr/>
        </p:nvCxnSpPr>
        <p:spPr>
          <a:xfrm>
            <a:off x="3952164" y="2413337"/>
            <a:ext cx="0" cy="25713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BEAAB83A-6F55-669F-F7B0-6C457607E763}"/>
              </a:ext>
            </a:extLst>
          </p:cNvPr>
          <p:cNvCxnSpPr>
            <a:stCxn id="6" idx="2"/>
            <a:endCxn id="9" idx="2"/>
          </p:cNvCxnSpPr>
          <p:nvPr/>
        </p:nvCxnSpPr>
        <p:spPr>
          <a:xfrm rot="16200000" flipH="1">
            <a:off x="4014005" y="3539693"/>
            <a:ext cx="12700" cy="2184421"/>
          </a:xfrm>
          <a:prstGeom prst="bentConnector3">
            <a:avLst>
              <a:gd name="adj1" fmla="val 3825000"/>
            </a:avLst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517CC27-14B9-6DB5-ACB0-DC448DA0DC71}"/>
              </a:ext>
            </a:extLst>
          </p:cNvPr>
          <p:cNvCxnSpPr>
            <a:cxnSpLocks/>
            <a:stCxn id="9" idx="0"/>
            <a:endCxn id="11" idx="0"/>
          </p:cNvCxnSpPr>
          <p:nvPr/>
        </p:nvCxnSpPr>
        <p:spPr>
          <a:xfrm rot="5400000" flipH="1" flipV="1">
            <a:off x="6243523" y="1186273"/>
            <a:ext cx="12700" cy="2274615"/>
          </a:xfrm>
          <a:prstGeom prst="bentConnector3">
            <a:avLst>
              <a:gd name="adj1" fmla="val 1800000"/>
            </a:avLst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D03B290-BF7B-4DF0-AB0D-CBFEBC3B5267}"/>
              </a:ext>
            </a:extLst>
          </p:cNvPr>
          <p:cNvCxnSpPr>
            <a:stCxn id="11" idx="2"/>
            <a:endCxn id="13" idx="2"/>
          </p:cNvCxnSpPr>
          <p:nvPr/>
        </p:nvCxnSpPr>
        <p:spPr>
          <a:xfrm rot="5400000" flipH="1" flipV="1">
            <a:off x="8310974" y="3514518"/>
            <a:ext cx="464241" cy="2324529"/>
          </a:xfrm>
          <a:prstGeom prst="bentConnector3">
            <a:avLst>
              <a:gd name="adj1" fmla="val -49242"/>
            </a:avLst>
          </a:prstGeom>
          <a:ln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Τίτλος 1">
            <a:extLst>
              <a:ext uri="{FF2B5EF4-FFF2-40B4-BE49-F238E27FC236}">
                <a16:creationId xmlns:a16="http://schemas.microsoft.com/office/drawing/2014/main" id="{A5B7181B-4AEA-4A77-ECD4-7406787C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1" y="286527"/>
            <a:ext cx="5381379" cy="546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Στόχοι του Έργου</a:t>
            </a:r>
            <a:endParaRPr lang="el-GR" kern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603B8F7-24B4-D474-EC94-0BFE90EF8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8" y="1356474"/>
            <a:ext cx="830965" cy="83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9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36324-61B2-1EE3-8F93-138C9C7C1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περιεχομένου 2">
            <a:extLst>
              <a:ext uri="{FF2B5EF4-FFF2-40B4-BE49-F238E27FC236}">
                <a16:creationId xmlns:a16="http://schemas.microsoft.com/office/drawing/2014/main" id="{99183159-7802-C57E-ED76-8DDE758516CD}"/>
              </a:ext>
            </a:extLst>
          </p:cNvPr>
          <p:cNvSpPr txBox="1">
            <a:spLocks/>
          </p:cNvSpPr>
          <p:nvPr/>
        </p:nvSpPr>
        <p:spPr>
          <a:xfrm>
            <a:off x="114300" y="1077913"/>
            <a:ext cx="3429000" cy="54181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l-G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Η λύση ακολουθεί μια </a:t>
            </a:r>
            <a:r>
              <a:rPr lang="el-GR" sz="1600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υβριδική αρχιτεκτονική</a:t>
            </a:r>
            <a:r>
              <a:rPr lang="en-GB" sz="1600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Η </a:t>
            </a:r>
            <a:r>
              <a:rPr lang="el-GR" sz="1600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τοπική επεξεργασία </a:t>
            </a:r>
            <a:r>
              <a:rPr lang="el-G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επιτρέπει την αρχική επικύρωση των δεδομένων, την προσωρινή αποθήκευση και την παραγωγή ειδοποιήσεων</a:t>
            </a:r>
            <a:endParaRPr lang="en-GB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l-G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Η </a:t>
            </a:r>
            <a:r>
              <a:rPr lang="el-GR" sz="1600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κεντρική πλατφόρμα </a:t>
            </a:r>
            <a:r>
              <a:rPr lang="el-G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συγκεντρώνει το ιστορικό των δοκιμών.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Οι </a:t>
            </a:r>
            <a:r>
              <a:rPr lang="el-GR" sz="1600" b="1" dirty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ευφυείς υπηρεσίες AI </a:t>
            </a:r>
            <a:r>
              <a:rPr lang="el-G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αξιοποιούν τα διαθέσιμα δεδομένα για ανίχνευση αποκλίσεων</a:t>
            </a:r>
            <a:r>
              <a:rPr lang="en-GB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l-GR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9E4BB2B4-D4CE-6FB4-4867-681C6314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1" y="286527"/>
            <a:ext cx="5381379" cy="546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Περιγραφή της λύσης</a:t>
            </a:r>
            <a:endParaRPr lang="el-GR" kern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40B6101-9009-10A3-3B19-95DD1B056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43600"/>
            <a:ext cx="8188800" cy="36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42CB58-72B8-8141-621D-757FA3708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806575"/>
            <a:ext cx="5181600" cy="4351338"/>
          </a:xfrm>
        </p:spPr>
        <p:txBody>
          <a:bodyPr>
            <a:normAutofit/>
          </a:bodyPr>
          <a:lstStyle/>
          <a:p>
            <a:pPr>
              <a:buClr>
                <a:srgbClr val="0F9ED5"/>
              </a:buClr>
              <a:buFont typeface="Wingdings" panose="05000000000000000000" pitchFamily="2" charset="2"/>
              <a:buChar char="v"/>
            </a:pPr>
            <a:r>
              <a:rPr lang="el-GR" sz="1800" dirty="0"/>
              <a:t>Μείωση του κινδύνου επικίνδυνων περιστατικών κατά τη διαδικασία φόρτωσης και εκφόρτωσης.</a:t>
            </a:r>
            <a:endParaRPr lang="en-US" sz="1800" dirty="0"/>
          </a:p>
          <a:p>
            <a:pPr>
              <a:buClr>
                <a:srgbClr val="0F9ED5"/>
              </a:buClr>
              <a:buFont typeface="Wingdings" panose="05000000000000000000" pitchFamily="2" charset="2"/>
              <a:buChar char="v"/>
            </a:pPr>
            <a:r>
              <a:rPr lang="el-GR" sz="1800" dirty="0"/>
              <a:t>Βελτίωση της συμμόρφωσης με τις διαδικασίες και τα πρότυπα ασφάλειας.</a:t>
            </a:r>
            <a:endParaRPr lang="en-US" sz="1800" dirty="0"/>
          </a:p>
          <a:p>
            <a:pPr>
              <a:buClr>
                <a:srgbClr val="0F9ED5"/>
              </a:buClr>
              <a:buFont typeface="Wingdings" panose="05000000000000000000" pitchFamily="2" charset="2"/>
              <a:buChar char="v"/>
            </a:pPr>
            <a:r>
              <a:rPr lang="el-GR" sz="1800" dirty="0"/>
              <a:t>Ενίσχυση της επιχειρησιακής ετοιμότητας μέσω καλύτερης πληροφόρησης.</a:t>
            </a:r>
            <a:endParaRPr lang="en-US" sz="1800" dirty="0"/>
          </a:p>
          <a:p>
            <a:pPr>
              <a:buClr>
                <a:srgbClr val="0F9ED5"/>
              </a:buClr>
              <a:buFont typeface="Wingdings" panose="05000000000000000000" pitchFamily="2" charset="2"/>
              <a:buChar char="v"/>
            </a:pPr>
            <a:r>
              <a:rPr lang="el-GR" sz="1800" dirty="0"/>
              <a:t>Μείωση της εξάρτησης από αποκλειστικά χειροκίνητη και αντιδραστική παρακολούθηση</a:t>
            </a:r>
            <a:r>
              <a:rPr lang="en-US" sz="1800" dirty="0"/>
              <a:t>.</a:t>
            </a:r>
          </a:p>
          <a:p>
            <a:pPr>
              <a:buClr>
                <a:srgbClr val="0F9ED5"/>
              </a:buClr>
              <a:buFont typeface="Wingdings" panose="05000000000000000000" pitchFamily="2" charset="2"/>
              <a:buChar char="v"/>
            </a:pPr>
            <a:r>
              <a:rPr lang="el-GR" sz="1800" dirty="0"/>
              <a:t>Βελτίωση της εκπαίδευσης και της ευαισθητοποίησης των εργαζομένων.</a:t>
            </a:r>
            <a:endParaRPr lang="en-US" sz="1800" dirty="0"/>
          </a:p>
          <a:p>
            <a:pPr>
              <a:buClr>
                <a:srgbClr val="0F9ED5"/>
              </a:buClr>
              <a:buFont typeface="Wingdings" panose="05000000000000000000" pitchFamily="2" charset="2"/>
              <a:buChar char="v"/>
            </a:pPr>
            <a:r>
              <a:rPr lang="el-GR" sz="1800" dirty="0"/>
              <a:t>Αύξηση της ασφάλειας, της αποδοτικότητας και της βιωσιμότητας των βιομηχανικών διαδικασιών.</a:t>
            </a:r>
          </a:p>
        </p:txBody>
      </p:sp>
      <p:sp>
        <p:nvSpPr>
          <p:cNvPr id="17" name="Τίτλος 1">
            <a:extLst>
              <a:ext uri="{FF2B5EF4-FFF2-40B4-BE49-F238E27FC236}">
                <a16:creationId xmlns:a16="http://schemas.microsoft.com/office/drawing/2014/main" id="{0B8856D2-2545-C405-1CE5-6070B5D4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1" y="286527"/>
            <a:ext cx="5381379" cy="546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Αντίκτυπο του </a:t>
            </a:r>
            <a:r>
              <a:rPr lang="en-GB" dirty="0">
                <a:solidFill>
                  <a:srgbClr val="0F9ED5"/>
                </a:solidFill>
              </a:rPr>
              <a:t>SMARTSILO</a:t>
            </a:r>
            <a:endParaRPr lang="el-GR" kern="1200" dirty="0">
              <a:solidFill>
                <a:srgbClr val="0F9ED5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D6F13FB-34EB-C20C-5614-26D97A439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00" y="1515600"/>
            <a:ext cx="63055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2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76D2226E-1B00-5CC6-3A2E-AE52564E89D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32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>
              <a:spcAft>
                <a:spcPts val="600"/>
              </a:spcAft>
            </a:pPr>
            <a:endParaRPr lang="el-GR" kern="12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23B31-971D-F826-BF3A-33F031B57D35}"/>
              </a:ext>
            </a:extLst>
          </p:cNvPr>
          <p:cNvSpPr txBox="1"/>
          <p:nvPr/>
        </p:nvSpPr>
        <p:spPr>
          <a:xfrm>
            <a:off x="5966012" y="1551768"/>
            <a:ext cx="5517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F9ED5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Το Teaching Factory Competence Center (TF-CC) θα επαληθεύσει την αναπτυγμένη λύση μέσω προσομοιώσεων και δοκιμών σε πραγματικές επιχειρησιακές συνθήκες.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F9ED5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Για την επαλήθευση του έργου το TF-CC θα παραμετροποιήσει έναν υπάρχον χώρο στις εγκαταστάσεις του ώστε να πραγματοποιηθούν οι τεχνικές και πειραματικές δοκιμές της ολιστικής λύσης του </a:t>
            </a:r>
            <a:r>
              <a:rPr lang="el-GR" sz="2000" b="1" dirty="0">
                <a:solidFill>
                  <a:srgbClr val="0F9ED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SMARTSILO</a:t>
            </a:r>
            <a:r>
              <a:rPr lang="el-GR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F9ED5"/>
              </a:buClr>
              <a:buFont typeface="Arial" panose="020B0604020202020204" pitchFamily="34" charset="0"/>
              <a:buChar char="•"/>
            </a:pPr>
            <a:r>
              <a:rPr lang="el-GR" sz="20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Το έργο θα χρησιμοποιήσει σιλοφόρα οχήματα κατάλληλα για τη μεταφορά τσιμέντο δημιουργώντας έτσι τις κατάλληλες συνθήκες δοκιμής της λύσης σε ρεαλιστικό περιβάλλον.</a:t>
            </a:r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6B5DD498-62A9-E16D-7660-C333EEBA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71" y="286527"/>
            <a:ext cx="5381379" cy="546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dirty="0"/>
              <a:t>Επαλήθευση της λύσης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2D60D5B-FC33-D541-2264-5180D8BD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7" y="1447835"/>
            <a:ext cx="5933829" cy="396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89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A87A704-36BB-FDCF-A0D6-FD748DDF77DB}"/>
              </a:ext>
            </a:extLst>
          </p:cNvPr>
          <p:cNvSpPr txBox="1"/>
          <p:nvPr/>
        </p:nvSpPr>
        <p:spPr>
          <a:xfrm>
            <a:off x="6096000" y="2659559"/>
            <a:ext cx="3833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F9ED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Thank you!</a:t>
            </a:r>
            <a:endParaRPr lang="el-GR" sz="4400" dirty="0">
              <a:solidFill>
                <a:srgbClr val="0F9ED5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411312A-9D3E-0F8E-996F-F59E60628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67" y="1243216"/>
            <a:ext cx="5386641" cy="35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523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Παρουσίαση5" id="{949EB14F-9200-475E-A938-9E6B8E9E991F}" vid="{31368C77-0DD7-47B8-9C97-2691579B42D3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SMARTSILO_template_EL</Template>
  <TotalTime>314</TotalTime>
  <Words>376</Words>
  <Application>Microsoft Office PowerPoint</Application>
  <PresentationFormat>Ευρεία οθόνη</PresentationFormat>
  <Paragraphs>31</Paragraphs>
  <Slides>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Courier New</vt:lpstr>
      <vt:lpstr>Roboto Condensed</vt:lpstr>
      <vt:lpstr>Wingdings</vt:lpstr>
      <vt:lpstr>Θέμα του Office</vt:lpstr>
      <vt:lpstr>SMARTSILO</vt:lpstr>
      <vt:lpstr>Προκλήσεις</vt:lpstr>
      <vt:lpstr>Στόχοι του Έργου</vt:lpstr>
      <vt:lpstr>Περιγραφή της λύσης</vt:lpstr>
      <vt:lpstr>Αντίκτυπο του SMARTSILO</vt:lpstr>
      <vt:lpstr>Επαλήθευση της λύσης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Vaggelis LAKKAS</dc:creator>
  <cp:lastModifiedBy>Vaggelis LAKKAS</cp:lastModifiedBy>
  <cp:revision>24</cp:revision>
  <dcterms:created xsi:type="dcterms:W3CDTF">2026-05-18T09:06:16Z</dcterms:created>
  <dcterms:modified xsi:type="dcterms:W3CDTF">2026-05-19T14:06:15Z</dcterms:modified>
</cp:coreProperties>
</file>